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4" r:id="rId27"/>
    <p:sldId id="284" r:id="rId28"/>
    <p:sldId id="285" r:id="rId29"/>
    <p:sldId id="283" r:id="rId30"/>
    <p:sldId id="286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049" autoAdjust="0"/>
  </p:normalViewPr>
  <p:slideViewPr>
    <p:cSldViewPr>
      <p:cViewPr varScale="1">
        <p:scale>
          <a:sx n="62" d="100"/>
          <a:sy n="62" d="100"/>
        </p:scale>
        <p:origin x="-138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D1A-A1FC-4AAA-AF7F-569D27B3FC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28EE-00D3-4B9E-B06E-02DD76158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20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28EE-00D3-4B9E-B06E-02DD76158394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143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01A08C-D31D-4A2C-BC17-78B049D46502}" type="datetimeFigureOut">
              <a:rPr lang="hr-HR" smtClean="0"/>
              <a:t>21.10.2017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0109A0-EB8B-4D46-9F7B-E6DBE3E949C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555703"/>
          </a:xfrm>
        </p:spPr>
        <p:txBody>
          <a:bodyPr/>
          <a:lstStyle/>
          <a:p>
            <a:r>
              <a:rPr lang="hr-HR" dirty="0" smtClean="0"/>
              <a:t>Dani Orisa 2017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oris.hr/files/g/1-1323/540x360-5/DO17_predavaci_w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12" y="764704"/>
            <a:ext cx="4711452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bog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iranosti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nisu bili pod uticajem profesionalnih problema, kao što su ljubomora i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taština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Nismo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trošili vrijeme na kriticizam. Kada niste fokusirani, ne možete biti detaljni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9218" name="Picture 2" descr="Slikovni rezultat za rcr arquitec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59432"/>
            <a:ext cx="7747620" cy="76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Činjenicu da su oni bili fokusirani potvrđuju brojne izložbe i nagrade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Izlagali su na “III Salon International de l’Architecture” u Parizu 1990.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iše puta na „Venice Biennale of Architecture”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2002., 2006., 2008., 2012., 2014., 2016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g.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 su Nacionalnu nagradu za kulturu u arhitekturi od Katalonske vlade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2005.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g.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rancusku nagradu “Chevalier de l’Ordre des Arts et des Lettres” 2008. i 2014.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Imenovani su počasnim kolegama Američkog Instituta Arhitekture (AIA) 2010.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obili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internacionalni “fellowship” Kraljevskog Instituta Britanskih Arhitekata (Royal Institute of British Architects (RIBA)) dvije godine poslije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Godine 2015. im je dodijeljena zlatna medalja Francuske Akademije Arhitekture (Académie d’Architecture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dirty="0"/>
          </a:p>
        </p:txBody>
      </p:sp>
      <p:pic>
        <p:nvPicPr>
          <p:cNvPr id="10242" name="Picture 2" descr="Slikovni rezultat za rcr arquitectes winer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95536"/>
            <a:ext cx="8253535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Architecten de </a:t>
            </a:r>
            <a:r>
              <a:rPr lang="hr-HR" dirty="0" err="1"/>
              <a:t>V</a:t>
            </a:r>
            <a:r>
              <a:rPr lang="hr-HR" dirty="0" err="1" smtClean="0"/>
              <a:t>ylder</a:t>
            </a:r>
            <a:r>
              <a:rPr lang="hr-HR" dirty="0" smtClean="0"/>
              <a:t> </a:t>
            </a:r>
            <a:r>
              <a:rPr lang="hr-HR" dirty="0" err="1"/>
              <a:t>V</a:t>
            </a:r>
            <a:r>
              <a:rPr lang="hr-HR" dirty="0" err="1" smtClean="0"/>
              <a:t>inck</a:t>
            </a:r>
            <a:r>
              <a:rPr lang="hr-HR" dirty="0" smtClean="0"/>
              <a:t> </a:t>
            </a:r>
            <a:r>
              <a:rPr lang="hr-HR" dirty="0" err="1" smtClean="0"/>
              <a:t>Taillieu</a:t>
            </a:r>
            <a:r>
              <a:rPr lang="hr-HR" dirty="0" smtClean="0"/>
              <a:t>/ </a:t>
            </a:r>
            <a:r>
              <a:rPr lang="hr-HR" sz="4000" dirty="0" smtClean="0"/>
              <a:t>Belgija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Ured </a:t>
            </a:r>
            <a:r>
              <a:rPr lang="hr-HR" b="1" dirty="0">
                <a:solidFill>
                  <a:srgbClr val="FF0000"/>
                </a:solidFill>
              </a:rPr>
              <a:t>architecten de </a:t>
            </a:r>
            <a:r>
              <a:rPr lang="hr-HR" b="1" dirty="0" err="1">
                <a:solidFill>
                  <a:srgbClr val="FF0000"/>
                </a:solidFill>
              </a:rPr>
              <a:t>vylder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vinck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taillieu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dirty="0"/>
              <a:t>osnovali su 2010. godine Jan De </a:t>
            </a:r>
            <a:r>
              <a:rPr lang="hr-HR" dirty="0" err="1"/>
              <a:t>Vylder</a:t>
            </a:r>
            <a:r>
              <a:rPr lang="hr-HR" dirty="0"/>
              <a:t>, Inge </a:t>
            </a:r>
            <a:r>
              <a:rPr lang="hr-HR" dirty="0" err="1"/>
              <a:t>Vinck</a:t>
            </a:r>
            <a:r>
              <a:rPr lang="hr-HR" dirty="0"/>
              <a:t> i </a:t>
            </a:r>
            <a:r>
              <a:rPr lang="hr-HR" dirty="0" err="1"/>
              <a:t>Jo</a:t>
            </a:r>
            <a:r>
              <a:rPr lang="hr-HR" dirty="0"/>
              <a:t> </a:t>
            </a:r>
            <a:r>
              <a:rPr lang="hr-HR" dirty="0" err="1" smtClean="0"/>
              <a:t>Taillieu</a:t>
            </a:r>
            <a:endParaRPr lang="hr-HR" dirty="0"/>
          </a:p>
          <a:p>
            <a:r>
              <a:rPr lang="hr-HR" dirty="0" smtClean="0"/>
              <a:t>Ovi </a:t>
            </a:r>
            <a:r>
              <a:rPr lang="hr-HR" dirty="0"/>
              <a:t>belgijski arhitekti istaknuli su se specifičnim arhitektonskim jezikom, kritičkim pristupom projektantskom radu i nekonvencionalnim promišljanjem intervencija u izgrađeni </a:t>
            </a:r>
            <a:r>
              <a:rPr lang="hr-HR" dirty="0" smtClean="0"/>
              <a:t>okoliš</a:t>
            </a:r>
          </a:p>
          <a:p>
            <a:r>
              <a:rPr lang="hr-HR" dirty="0" smtClean="0"/>
              <a:t>Radovi </a:t>
            </a:r>
            <a:r>
              <a:rPr lang="hr-HR" dirty="0"/>
              <a:t>su im bili izloženi na Venecijanskom bijenalu arhitekture 2010., 2012. i 2016. godine te na Čikaškom bijenalu arhitekture 2015. </a:t>
            </a:r>
            <a:r>
              <a:rPr lang="hr-HR" dirty="0" smtClean="0"/>
              <a:t>godine</a:t>
            </a:r>
          </a:p>
        </p:txBody>
      </p:sp>
      <p:pic>
        <p:nvPicPr>
          <p:cNvPr id="4100" name="Picture 4" descr="Slikovni rezultat za architecten de vylder vinck taillie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08678" cy="57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Architecten de </a:t>
            </a:r>
            <a:r>
              <a:rPr lang="hr-HR" dirty="0" err="1"/>
              <a:t>V</a:t>
            </a:r>
            <a:r>
              <a:rPr lang="hr-HR" dirty="0" err="1" smtClean="0"/>
              <a:t>ylder</a:t>
            </a:r>
            <a:r>
              <a:rPr lang="hr-HR" dirty="0" smtClean="0"/>
              <a:t> </a:t>
            </a:r>
            <a:r>
              <a:rPr lang="hr-HR" dirty="0" err="1"/>
              <a:t>V</a:t>
            </a:r>
            <a:r>
              <a:rPr lang="hr-HR" dirty="0" err="1" smtClean="0"/>
              <a:t>inck</a:t>
            </a:r>
            <a:r>
              <a:rPr lang="hr-HR" dirty="0" smtClean="0"/>
              <a:t> </a:t>
            </a:r>
            <a:r>
              <a:rPr lang="hr-HR" dirty="0" err="1" smtClean="0"/>
              <a:t>Taillieu</a:t>
            </a:r>
            <a:r>
              <a:rPr lang="hr-HR" dirty="0" smtClean="0"/>
              <a:t>/ </a:t>
            </a:r>
            <a:r>
              <a:rPr lang="hr-HR" sz="4000" dirty="0" smtClean="0"/>
              <a:t>Belgija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Za </a:t>
            </a:r>
            <a:r>
              <a:rPr lang="hr-HR" dirty="0"/>
              <a:t>projekt Plesnog studija </a:t>
            </a:r>
            <a:r>
              <a:rPr lang="hr-HR" dirty="0" err="1" smtClean="0"/>
              <a:t>HeL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bili </a:t>
            </a:r>
            <a:r>
              <a:rPr lang="hr-HR" dirty="0"/>
              <a:t>su nominirani za nagradu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</a:t>
            </a:r>
            <a:r>
              <a:rPr lang="hr-HR" dirty="0" err="1" smtClean="0"/>
              <a:t>Mies</a:t>
            </a:r>
            <a:r>
              <a:rPr lang="hr-HR" dirty="0" smtClean="0"/>
              <a:t> </a:t>
            </a:r>
            <a:r>
              <a:rPr lang="hr-HR" dirty="0"/>
              <a:t>van 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 smtClean="0"/>
              <a:t>Rohe</a:t>
            </a:r>
            <a:endParaRPr lang="hr-HR" dirty="0" smtClean="0"/>
          </a:p>
        </p:txBody>
      </p:sp>
      <p:pic>
        <p:nvPicPr>
          <p:cNvPr id="2050" name="Picture 2" descr="Slikovni rezultat za architecten de vylder vinck taillieu LES BALLETS C DE LA B AND LO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52" y="2917606"/>
            <a:ext cx="4752528" cy="32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architecten de vylder vinck taillieu LES BALLETS C DE LA B AND LO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32" y="-294558"/>
            <a:ext cx="4893167" cy="718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likovni rezultat za architecten de vylder vinck taillieu LES BALLETS C DE LA B AND LO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32" y="-322724"/>
            <a:ext cx="4893167" cy="718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Architecten de </a:t>
            </a:r>
            <a:r>
              <a:rPr lang="hr-HR" dirty="0" err="1"/>
              <a:t>V</a:t>
            </a:r>
            <a:r>
              <a:rPr lang="hr-HR" dirty="0" err="1" smtClean="0"/>
              <a:t>ylder</a:t>
            </a:r>
            <a:r>
              <a:rPr lang="hr-HR" dirty="0" smtClean="0"/>
              <a:t> </a:t>
            </a:r>
            <a:r>
              <a:rPr lang="hr-HR" dirty="0" err="1"/>
              <a:t>V</a:t>
            </a:r>
            <a:r>
              <a:rPr lang="hr-HR" dirty="0" err="1" smtClean="0"/>
              <a:t>inck</a:t>
            </a:r>
            <a:r>
              <a:rPr lang="hr-HR" dirty="0" smtClean="0"/>
              <a:t> </a:t>
            </a:r>
            <a:r>
              <a:rPr lang="hr-HR" dirty="0" err="1" smtClean="0"/>
              <a:t>Taillieu</a:t>
            </a:r>
            <a:r>
              <a:rPr lang="hr-HR" dirty="0" smtClean="0"/>
              <a:t>/ </a:t>
            </a:r>
            <a:r>
              <a:rPr lang="hr-HR" sz="4000" dirty="0" smtClean="0"/>
              <a:t>Belgija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2014</a:t>
            </a:r>
            <a:r>
              <a:rPr lang="hr-HR" dirty="0"/>
              <a:t>. godine sudjelovali su na kultnom projektu BUS:STOP </a:t>
            </a:r>
            <a:r>
              <a:rPr lang="hr-HR" dirty="0" err="1" smtClean="0"/>
              <a:t>Krumbach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074" name="Picture 2" descr="Slikovni rezultat za architecten de vylder vinck taillieu bus s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01607"/>
            <a:ext cx="3678442" cy="29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architecten de vylder vinck taillieu bus sto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3765181" cy="39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architecten de vylder vinck taillieu bus sto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-539017"/>
            <a:ext cx="11102462" cy="73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architecten de vylder vinck taillieu bus s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28211" cy="77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Krešimir Damjanović/ </a:t>
            </a:r>
            <a:r>
              <a:rPr lang="hr-HR" sz="4400" dirty="0" smtClean="0"/>
              <a:t>Hrvatska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dirty="0" smtClean="0"/>
              <a:t>Dobitnik </a:t>
            </a:r>
            <a:r>
              <a:rPr lang="hr-HR" dirty="0"/>
              <a:t>nagrade </a:t>
            </a:r>
            <a:r>
              <a:rPr lang="hr-HR" dirty="0" err="1"/>
              <a:t>Shinkenchiku</a:t>
            </a:r>
            <a:r>
              <a:rPr lang="hr-HR" dirty="0"/>
              <a:t> za 2017. godinu</a:t>
            </a:r>
          </a:p>
          <a:p>
            <a:pPr fontAlgn="base"/>
            <a:r>
              <a:rPr lang="hr-HR" dirty="0"/>
              <a:t>Nagradu </a:t>
            </a:r>
            <a:r>
              <a:rPr lang="hr-HR" dirty="0" err="1" smtClean="0"/>
              <a:t>Shinkenchiku</a:t>
            </a:r>
            <a:r>
              <a:rPr lang="hr-HR" dirty="0" smtClean="0"/>
              <a:t> </a:t>
            </a:r>
            <a:r>
              <a:rPr lang="hr-HR" dirty="0"/>
              <a:t>dodjeljuje kultni japanski arhitektonski časopis a+u inovativnim projektima na temelju prosudbe samo jednog selektora, a ove godine to je </a:t>
            </a:r>
            <a:r>
              <a:rPr lang="hr-HR" dirty="0" err="1"/>
              <a:t>Go</a:t>
            </a:r>
            <a:r>
              <a:rPr lang="hr-HR" dirty="0"/>
              <a:t> </a:t>
            </a:r>
            <a:r>
              <a:rPr lang="hr-HR" dirty="0" err="1" smtClean="0"/>
              <a:t>Hasegawa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0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4"/>
          </p:nvPr>
        </p:nvSpPr>
        <p:spPr>
          <a:xfrm>
            <a:off x="4644008" y="2212848"/>
            <a:ext cx="4070224" cy="4024464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AUTOR: „Projekt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 nazvao "Kuća kolaž" jer sam uzeo elemente stup, zid, greda i njih postavio nasred granice koja je za mene sraz kultura i sa sobom nosi kulturološka obilježja. Kako je migrantska kriza bila aktualna zadnje dvije godine ovaj rad pokušava osvijestiti njihove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probleme…”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Slikovni rezultat za krešimir damjanovi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Nagrada </a:t>
            </a:r>
            <a:r>
              <a:rPr lang="hr-HR" dirty="0" err="1" smtClean="0"/>
              <a:t>Shinkenchiku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/>
              <a:t>Internacionalni natječaj bavi se arhitekturom eksperimentalnog karaktera koja se neće graditi već propituje rubne karakteristike </a:t>
            </a:r>
            <a:r>
              <a:rPr lang="vi-VN" dirty="0" smtClean="0"/>
              <a:t>arhitekture</a:t>
            </a:r>
            <a:endParaRPr lang="hr-HR" dirty="0" smtClean="0"/>
          </a:p>
          <a:p>
            <a:r>
              <a:rPr lang="vi-VN" dirty="0" smtClean="0"/>
              <a:t>Nagrada </a:t>
            </a:r>
            <a:r>
              <a:rPr lang="vi-VN" dirty="0"/>
              <a:t>se dodjeljuje inovativnim projektima na temelju prosudbe jednog žiratora (ocjenjivača</a:t>
            </a:r>
            <a:r>
              <a:rPr lang="vi-VN" dirty="0" smtClean="0"/>
              <a:t>)</a:t>
            </a:r>
            <a:endParaRPr lang="hr-HR" dirty="0" smtClean="0"/>
          </a:p>
          <a:p>
            <a:r>
              <a:rPr lang="vi-VN" dirty="0" smtClean="0"/>
              <a:t>Tema </a:t>
            </a:r>
            <a:r>
              <a:rPr lang="vi-VN" dirty="0"/>
              <a:t>ovogodišnjeg natječaja bila je "Kuća Dimenzija", a Krešimirov projekt "Kuća kolaž" proglašen je najboljim među čak 1.081 radom </a:t>
            </a:r>
            <a:r>
              <a:rPr lang="vi-VN" dirty="0" smtClean="0"/>
              <a:t>pris</a:t>
            </a:r>
            <a:r>
              <a:rPr lang="hr-HR" dirty="0" smtClean="0"/>
              <a:t>t</a:t>
            </a:r>
            <a:r>
              <a:rPr lang="vi-VN" dirty="0" smtClean="0"/>
              <a:t>iglim </a:t>
            </a:r>
            <a:r>
              <a:rPr lang="vi-VN" dirty="0"/>
              <a:t>iz cijelog </a:t>
            </a:r>
            <a:r>
              <a:rPr lang="vi-VN" dirty="0" smtClean="0"/>
              <a:t>svijeta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 njega ovu prestižnu nagradu koju dodjeljuje japanski časopis "A+U" osvojili su arhitektonski dvojac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Ivan Crnković i Emil </a:t>
            </a:r>
            <a:r>
              <a:rPr lang="hr-H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Šverko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1983.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g.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 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Vinko Penezić i Krešimir Rogina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1984.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g.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Slikovni rezultat za shinkenchiku crnkovi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700808"/>
            <a:ext cx="9755634" cy="49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hr/4/49/Penezi%C4%87_i_Rogina-_Stil_za_2001._Tokyo19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75" y="1693778"/>
            <a:ext cx="52387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J</a:t>
            </a:r>
            <a:r>
              <a:rPr lang="vi-VN" dirty="0" smtClean="0"/>
              <a:t>edan </a:t>
            </a:r>
            <a:r>
              <a:rPr lang="vi-VN" dirty="0"/>
              <a:t>je od najzanimljivijih japanskih arhitekata mlađe </a:t>
            </a:r>
            <a:r>
              <a:rPr lang="vi-VN" dirty="0" smtClean="0"/>
              <a:t>generacije </a:t>
            </a:r>
            <a:endParaRPr lang="hr-HR" dirty="0" smtClean="0"/>
          </a:p>
          <a:p>
            <a:r>
              <a:rPr lang="vi-VN" dirty="0" smtClean="0"/>
              <a:t>Rođen </a:t>
            </a:r>
            <a:r>
              <a:rPr lang="vi-VN" dirty="0"/>
              <a:t>je 1977. </a:t>
            </a:r>
            <a:r>
              <a:rPr lang="vi-VN" dirty="0" smtClean="0"/>
              <a:t>g</a:t>
            </a:r>
            <a:r>
              <a:rPr lang="hr-HR" dirty="0" smtClean="0"/>
              <a:t>.</a:t>
            </a:r>
            <a:r>
              <a:rPr lang="vi-VN" dirty="0" smtClean="0"/>
              <a:t> </a:t>
            </a:r>
            <a:r>
              <a:rPr lang="vi-VN" dirty="0"/>
              <a:t>u Saitami u Japanu, a 2005. osniva vlastiti ured Go Hasegawa and </a:t>
            </a:r>
            <a:r>
              <a:rPr lang="vi-VN" dirty="0" smtClean="0"/>
              <a:t>Associates </a:t>
            </a:r>
            <a:endParaRPr lang="hr-HR" dirty="0" smtClean="0"/>
          </a:p>
          <a:p>
            <a:r>
              <a:rPr lang="vi-VN" dirty="0" smtClean="0"/>
              <a:t>Autor </a:t>
            </a:r>
            <a:r>
              <a:rPr lang="vi-VN" dirty="0"/>
              <a:t>je brojnih projekata obiteljskih kuća; za projekt kuće u Sakuradai 2008. godine nagrađen je nagradom Shinkenchiku., a 2014. nagradom AR Design </a:t>
            </a:r>
            <a:r>
              <a:rPr lang="vi-VN" dirty="0" smtClean="0"/>
              <a:t>Vanguard</a:t>
            </a:r>
            <a:endParaRPr lang="hr-HR" dirty="0" smtClean="0"/>
          </a:p>
          <a:p>
            <a:r>
              <a:rPr lang="vi-VN" dirty="0" smtClean="0"/>
              <a:t>Od </a:t>
            </a:r>
            <a:r>
              <a:rPr lang="vi-VN" dirty="0"/>
              <a:t>2009. radi kao gostujući profesor na Tehnološkom institutu u Tokiju, Akademiji za arhitekturu u Mendrisiju, Sveučilištu u Kaliforniji (UCLA) te na Poslijediplomskom studiju dizajna Sveučilišta </a:t>
            </a:r>
            <a:r>
              <a:rPr lang="vi-VN" dirty="0" smtClean="0"/>
              <a:t>Harvard</a:t>
            </a:r>
            <a:r>
              <a:rPr lang="vi-VN" dirty="0"/>
              <a:t/>
            </a:r>
            <a:br>
              <a:rPr lang="vi-VN" dirty="0"/>
            </a:br>
            <a:endParaRPr lang="hr-HR" dirty="0"/>
          </a:p>
        </p:txBody>
      </p:sp>
      <p:pic>
        <p:nvPicPr>
          <p:cNvPr id="3074" name="Picture 2" descr="Slikovni rezultat za go hasegaw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334"/>
            <a:ext cx="9156828" cy="85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Proporcije</a:t>
            </a: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Gravitacija</a:t>
            </a: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Vrijeme</a:t>
            </a:r>
          </a:p>
          <a:p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 kojima se bavi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Kuća u šumi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Slikovni rezultat za go hasegawa house in for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9516"/>
            <a:ext cx="7848872" cy="5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go hasegawa house in forest pl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50061"/>
            <a:ext cx="8005720" cy="70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07" y="-50060"/>
            <a:ext cx="10486671" cy="69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236054"/>
            <a:ext cx="5536782" cy="83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Oris, časopis i Kuća arhitekture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vi-VN" dirty="0"/>
              <a:t> </a:t>
            </a:r>
          </a:p>
          <a:p>
            <a:pPr fontAlgn="base"/>
            <a:r>
              <a:rPr lang="vi-VN" dirty="0"/>
              <a:t>Dani Orisa međunarodni su arhitektonski simpozij u organizaciji Oris Kuće arhitekture, nastao nakon početnih uspjeha časopisa Oris koji kontinuirano izlazi već devetnaestu godinu kao </a:t>
            </a:r>
            <a:r>
              <a:rPr lang="vi-VN" dirty="0" smtClean="0"/>
              <a:t>dvomjesečnik</a:t>
            </a:r>
            <a:endParaRPr lang="hr-HR" dirty="0" smtClean="0"/>
          </a:p>
          <a:p>
            <a:pPr fontAlgn="base"/>
            <a:endParaRPr lang="hr-HR" dirty="0"/>
          </a:p>
          <a:p>
            <a:pPr fontAlgn="base"/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 godine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</a:t>
            </a:r>
            <a:r>
              <a:rPr lang="vi-VN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 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Orisa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Zagrebu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održa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 su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listopada 2017. godine u Koncertnoj dvorani Vatroslava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Lisinskog</a:t>
            </a:r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vi-VN" dirty="0"/>
          </a:p>
          <a:p>
            <a:endParaRPr lang="hr-HR" dirty="0"/>
          </a:p>
        </p:txBody>
      </p:sp>
      <p:pic>
        <p:nvPicPr>
          <p:cNvPr id="5" name="Picture 2" descr="Slikovni rezultat za oris časo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6615"/>
            <a:ext cx="7698040" cy="53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Kyodo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Vrlo nisko prizemlje- biblioteka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Slikovni rezultat za go hasegawa house in kyod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8" y="1628800"/>
            <a:ext cx="7613863" cy="57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likovni rezultat za go hasegawa house in kyo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0134856"/>
            <a:ext cx="9806667" cy="65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likovni rezultat za go hasegawa house in kyo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262648"/>
            <a:ext cx="947879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Stambena zgrada</a:t>
            </a:r>
          </a:p>
          <a:p>
            <a:endParaRPr lang="hr-HR" dirty="0"/>
          </a:p>
          <a:p>
            <a:r>
              <a:rPr lang="hr-HR" dirty="0" smtClean="0"/>
              <a:t>Smanjenjem visine etaže dobio je dodatni kat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Slikovni rezultat za go hasegawa okachimach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402759"/>
            <a:ext cx="4850905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9" y="-171399"/>
            <a:ext cx="10664279" cy="7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800200"/>
          </a:xfrm>
        </p:spPr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Igre s balkonima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Slikovni rezultat za go hasegawa building in nerima balconi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05" y="1700808"/>
            <a:ext cx="3349811" cy="50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64016" cy="52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55" y="1451431"/>
            <a:ext cx="9228756" cy="54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likovni rezultat za go hasegawa building in nerima balcon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2" y="1430720"/>
            <a:ext cx="8160181" cy="54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Kuća sa stropnom konstrukcijom od drveta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8" name="Picture 6" descr="Slikovni rezultat za go hasegawa house in komaz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1912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likovni rezultat za go hasegawa house in komaz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3" y="2334802"/>
            <a:ext cx="6508874" cy="40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likovni rezultat za go hasegawa house in komazaw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842"/>
            <a:ext cx="9217024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likovni rezultat za go hasegawa house in komazaw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575815"/>
            <a:ext cx="5472608" cy="82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Slikovni rezultat za go hasegawa yoshino sug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1051"/>
            <a:ext cx="53353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likovni rezultat za go hasegawa yoshino sug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7" y="-2187624"/>
            <a:ext cx="7312659" cy="96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likovni rezultat za go hasegawa yoshino sug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968" y="-96113"/>
            <a:ext cx="10431169" cy="69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likovni rezultat za go hasegawa yoshino su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06" y="-429057"/>
            <a:ext cx="102584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800200"/>
          </a:xfrm>
        </p:spPr>
        <p:txBody>
          <a:bodyPr/>
          <a:lstStyle/>
          <a:p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Hasegawa</a:t>
            </a:r>
            <a:r>
              <a:rPr lang="hr-HR" dirty="0" smtClean="0"/>
              <a:t>/ Japan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Kapelica u Italiji</a:t>
            </a:r>
          </a:p>
          <a:p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Izrađeno od mramornih blokova vrlo precizno rezanih; na pojedinim mjestima debljina mramora je samo 1 cm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0" smtClean="0"/>
              <a:t>Ideja: prozor+ niša+ klupica</a:t>
            </a:r>
          </a:p>
          <a:p>
            <a:r>
              <a:rPr lang="hr-HR" dirty="0" smtClean="0"/>
              <a:t>Tlocrt: 13 kružnih isječaka; jedan ulaz, dvanaest niša</a:t>
            </a:r>
            <a:endParaRPr lang="hr-HR" dirty="0"/>
          </a:p>
        </p:txBody>
      </p:sp>
      <p:pic>
        <p:nvPicPr>
          <p:cNvPr id="1024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33" y="1654803"/>
            <a:ext cx="3194804" cy="39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Slikovni rezultat za go hasegawa  it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6" descr="Slikovni rezultat za go hasegawa  ita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8" descr="Slikovni rezultat za go hasegawa  ital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0" descr="Slikovni rezultat za go hasegawa  ita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52" name="Picture 1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7" y="1340768"/>
            <a:ext cx="8144073" cy="58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862386" cy="72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Walter </a:t>
            </a:r>
            <a:r>
              <a:rPr lang="hr-HR" dirty="0" err="1" smtClean="0"/>
              <a:t>Angonese</a:t>
            </a:r>
            <a:r>
              <a:rPr lang="hr-HR" dirty="0" smtClean="0"/>
              <a:t>/ </a:t>
            </a:r>
            <a:r>
              <a:rPr lang="hr-HR" sz="4400" dirty="0" smtClean="0"/>
              <a:t>Italija</a:t>
            </a:r>
            <a:endParaRPr lang="hr-HR" sz="44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/>
              <a:t>Walter Angonese rođen je u Kalternu u Južnom Tirolu 1961., a arhitekturu je studirao u </a:t>
            </a:r>
            <a:r>
              <a:rPr lang="vi-VN" dirty="0" smtClean="0"/>
              <a:t>Veneciji</a:t>
            </a:r>
            <a:endParaRPr lang="hr-HR" dirty="0" smtClean="0"/>
          </a:p>
          <a:p>
            <a:r>
              <a:rPr lang="vi-VN" dirty="0" smtClean="0"/>
              <a:t>Svaki </a:t>
            </a:r>
            <a:r>
              <a:rPr lang="vi-VN" dirty="0"/>
              <a:t>njegov rad odlikuje se inovativnošću i individualnim </a:t>
            </a:r>
            <a:r>
              <a:rPr lang="vi-VN" dirty="0" smtClean="0"/>
              <a:t>pristupom</a:t>
            </a:r>
            <a:endParaRPr lang="hr-HR" dirty="0" smtClean="0"/>
          </a:p>
          <a:p>
            <a:r>
              <a:rPr lang="vi-VN" dirty="0" smtClean="0"/>
              <a:t>Poznat </a:t>
            </a:r>
            <a:r>
              <a:rPr lang="vi-VN" dirty="0"/>
              <a:t>je po radikalnim rekonstrukcijama i intervencijama u povijesne građevine poput prenamjene dvorca Tirol pokraj Merana u povijesni muzej te rekonstrukcije tvrđave u Kufsteinu kod </a:t>
            </a:r>
            <a:r>
              <a:rPr lang="vi-VN" dirty="0" smtClean="0"/>
              <a:t>Innsbrucka</a:t>
            </a:r>
            <a:endParaRPr lang="hr-HR" dirty="0" smtClean="0"/>
          </a:p>
          <a:p>
            <a:r>
              <a:rPr lang="vi-VN" dirty="0" smtClean="0"/>
              <a:t>Među </a:t>
            </a:r>
            <a:r>
              <a:rPr lang="vi-VN" dirty="0"/>
              <a:t>ostalim radovima ističu se projekt vinarije Manincor u Kalternu, kao i stambene vile i izložbenog prostora Casa Dalle Nogare u </a:t>
            </a:r>
            <a:r>
              <a:rPr lang="vi-VN" dirty="0" smtClean="0"/>
              <a:t>Bolzanu</a:t>
            </a:r>
            <a:endParaRPr lang="hr-HR" dirty="0" smtClean="0"/>
          </a:p>
          <a:p>
            <a:r>
              <a:rPr lang="vi-VN" dirty="0" smtClean="0"/>
              <a:t>Od </a:t>
            </a:r>
            <a:r>
              <a:rPr lang="vi-VN" dirty="0"/>
              <a:t>priznanja valja izdvojiti Talijansku nagradu za arhitekturu te nastup na Milanskom </a:t>
            </a:r>
            <a:r>
              <a:rPr lang="vi-VN" dirty="0" smtClean="0"/>
              <a:t>trijenalu</a:t>
            </a:r>
            <a:endParaRPr lang="hr-HR" dirty="0" smtClean="0"/>
          </a:p>
          <a:p>
            <a:r>
              <a:rPr lang="vi-VN" dirty="0" smtClean="0"/>
              <a:t>Od </a:t>
            </a:r>
            <a:r>
              <a:rPr lang="vi-VN" dirty="0"/>
              <a:t>2007. radi kao profesor na Akademiji za arhitekturu u </a:t>
            </a:r>
            <a:r>
              <a:rPr lang="vi-VN" dirty="0" smtClean="0"/>
              <a:t>Mendrisiju</a:t>
            </a:r>
            <a:endParaRPr lang="hr-HR" dirty="0"/>
          </a:p>
        </p:txBody>
      </p:sp>
      <p:pic>
        <p:nvPicPr>
          <p:cNvPr id="11266" name="Picture 2" descr="Slikovni rezultat za walter ango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"/>
            <a:ext cx="5357693" cy="68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ovezana sli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520"/>
            <a:ext cx="9139376" cy="83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Schmidt Hammer Lassen </a:t>
            </a:r>
            <a:r>
              <a:rPr lang="de-DE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Architects</a:t>
            </a:r>
            <a:r>
              <a:rPr lang="hr-H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de-DE" sz="40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Danska</a:t>
            </a:r>
            <a:endParaRPr lang="hr-H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Arhitektonski ured SHL osnovali su Morten Schmidt, Bjarne Hammer i John. F. Lassen 1986. godine u </a:t>
            </a:r>
            <a:r>
              <a:rPr lang="vi-VN" dirty="0" smtClean="0"/>
              <a:t>Aarhusu</a:t>
            </a:r>
            <a:endParaRPr lang="hr-HR" dirty="0" smtClean="0"/>
          </a:p>
          <a:p>
            <a:r>
              <a:rPr lang="vi-VN" dirty="0" smtClean="0"/>
              <a:t>SHL </a:t>
            </a:r>
            <a:r>
              <a:rPr lang="vi-VN" dirty="0"/>
              <a:t>danas imaju urede u Aarhusu, Kopenhagenu i Šangaju, a poznati su po velikim projektima zgrada za </a:t>
            </a:r>
            <a:r>
              <a:rPr lang="vi-VN" dirty="0" smtClean="0"/>
              <a:t>kulturu</a:t>
            </a:r>
            <a:endParaRPr lang="hr-HR" dirty="0" smtClean="0"/>
          </a:p>
          <a:p>
            <a:r>
              <a:rPr lang="vi-VN" dirty="0" smtClean="0"/>
              <a:t>Međunarodnu </a:t>
            </a:r>
            <a:r>
              <a:rPr lang="vi-VN" dirty="0"/>
              <a:t>pozornost privukli su 1997. godine izgradnjom kulturnog centra Katuaq u Nuuku na Greenlandu, a neki od njihovih najpoznatijih radova jesu dogradnja Nacionalne i sveučilišne knjižnice u Kopenhagenu, muzej ARoS u Aarhusu te uredska zgrada The Crystal u </a:t>
            </a:r>
            <a:r>
              <a:rPr lang="vi-VN" dirty="0" smtClean="0"/>
              <a:t>Kopenhagenu</a:t>
            </a:r>
            <a:endParaRPr lang="hr-HR" dirty="0" smtClean="0"/>
          </a:p>
          <a:p>
            <a:r>
              <a:rPr lang="vi-VN" dirty="0" smtClean="0"/>
              <a:t>Od </a:t>
            </a:r>
            <a:r>
              <a:rPr lang="vi-VN" dirty="0"/>
              <a:t>nagrada valja izdvojiti RIBA-inu nagradu, A+ Award te izbor za nagradu Svjetskog festivala arhitekture (WAF</a:t>
            </a:r>
            <a:r>
              <a:rPr lang="vi-VN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00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Schmidt Hammer Lassen </a:t>
            </a:r>
            <a:r>
              <a:rPr lang="de-DE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Architects</a:t>
            </a:r>
            <a:r>
              <a:rPr lang="hr-H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de-DE" sz="40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Danska</a:t>
            </a:r>
            <a:endParaRPr lang="hr-H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8739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likovni rezultat za schmidt hammer lassen library copenh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696" y="1506475"/>
            <a:ext cx="11646407" cy="53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Schmidt Hammer Lassen </a:t>
            </a:r>
            <a:r>
              <a:rPr lang="de-DE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Architects</a:t>
            </a:r>
            <a:r>
              <a:rPr lang="hr-H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de-DE" sz="40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Danska</a:t>
            </a:r>
            <a:endParaRPr lang="hr-H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Slikovni rezultat za schmidt hammer lassen art muse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431410" cy="50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likovni rezultat za schmidt hammer lassen art museum aar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4" y="1628800"/>
            <a:ext cx="7580657" cy="56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030022"/>
            <a:ext cx="6403480" cy="89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RCR </a:t>
            </a:r>
            <a:r>
              <a:rPr lang="hr-HR" dirty="0" err="1" smtClean="0"/>
              <a:t>arquitectes</a:t>
            </a:r>
            <a:r>
              <a:rPr lang="hr-HR" dirty="0" smtClean="0"/>
              <a:t>/ </a:t>
            </a:r>
            <a:r>
              <a:rPr lang="hr-HR" sz="3600" dirty="0" smtClean="0"/>
              <a:t>Španjolska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hr-HR" dirty="0"/>
              <a:t> 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rojektantski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ured koji su </a:t>
            </a:r>
            <a:r>
              <a:rPr lang="hr-H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1987. </a:t>
            </a:r>
            <a:r>
              <a:rPr lang="hr-HR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g.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osnovali </a:t>
            </a:r>
            <a:r>
              <a:rPr lang="hr-HR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afael </a:t>
            </a:r>
            <a:r>
              <a:rPr lang="hr-HR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Aranda</a:t>
            </a:r>
            <a:r>
              <a:rPr lang="hr-H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hr-HR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arme</a:t>
            </a:r>
            <a:r>
              <a:rPr lang="hr-H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Pigem</a:t>
            </a:r>
            <a:r>
              <a:rPr lang="hr-H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hr-HR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 </a:t>
            </a:r>
            <a:r>
              <a:rPr lang="hr-HR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Vilalta</a:t>
            </a:r>
            <a:r>
              <a:rPr lang="hr-H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katalonskom gradu 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Olotu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Njegovi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osnivači ondje i danas žive i rade, a njihova je arhitektura usko povezana </a:t>
            </a:r>
            <a:r>
              <a:rPr lang="hr-H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lokalnim kontekstom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kojem su ostvarili velik dio svojih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projekata</a:t>
            </a:r>
          </a:p>
          <a:p>
            <a:pPr fontAlgn="base"/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Njihova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suradnja s Orisom traje već petnaest godina, a u Zagrebu su gostovali još 2004. na Danima Orisa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fontAlgn="base"/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Njihova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poetika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zacrtana već u prvim radovima, razvijala se kontinuirano i dosljedno te su za svoj rad tijekom godina primili brojna priznanja i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nagrade</a:t>
            </a:r>
          </a:p>
          <a:p>
            <a:pPr fontAlgn="base"/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Zagreb se vraćaju kao dobitnici najprestižnijeg svjetskog arhitektonskog priznanja, </a:t>
            </a:r>
            <a:r>
              <a:rPr lang="hr-H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Pritzkerove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nagrade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koja im je dodijeljena u svibnju ove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godine</a:t>
            </a:r>
          </a:p>
          <a:p>
            <a:pPr fontAlgn="base"/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 su i ovogodišnju nagradu Dani Orisa 17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Slikovni rezultat za rcr arquitectes car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53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4" y="-459432"/>
            <a:ext cx="9206657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EASA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Studenti arhitekture predstavili su ljetne radionice koje se održavaju po Europi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 descr="Slikovni rezultat za easa worksh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2" y="1700808"/>
            <a:ext cx="78153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45" y="846092"/>
            <a:ext cx="9324022" cy="61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likovni rezultat za easa worksho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507" y="0"/>
            <a:ext cx="10550946" cy="70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Vedran Mimica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rofesor je arhitekture i urbanizma na Tehnološkom institutu države Illinois (IIT) u Chicagu 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Rođen je u Zagrebu 1954., a 1991., na poziv Hermana Hertzbergera, pridružio se institutu Berlage u Rotterdamu te od 2007. do 2012. bio posljednji dekan Instituta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Predavao je na brojnim arhitektonskim fakultetima poput fakulteta Architectural Association, ETH, Sorbonne, Sveučilišta Columbia, Instituta za tehnologiju iz Massachusettsa (MIT), Sveučilišta u Kaliforniji (UCLA) i Katoličkog sveučilišta u Santiago de Chileu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Sudjelovao je u uređivanju i izdavanju nekoliko ključnih knjiga suvremene hrvatske arhitekture (Randić&amp;Turato: Arhitektura tranzicije, Novi svjetionici hrvatskog Jadrana, Suvremena hrvatska arhitektura: Testiranje stvarnosti)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2003. do 2012. neovisni je stručnjak za Nagradu Europske unije za suvremenu arhitekturu Mies van der Rohe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 kritičar i kustos za arhitekturu Mimica objavljuje u hrvatskom i globalnom tisku.</a:t>
            </a:r>
          </a:p>
          <a:p>
            <a:endParaRPr lang="hr-HR" dirty="0"/>
          </a:p>
        </p:txBody>
      </p:sp>
      <p:pic>
        <p:nvPicPr>
          <p:cNvPr id="17410" name="Picture 2" descr="http://oris.hr/files/2/2017_8/DO17/Mi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253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Vedran Mimica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Picture 2" descr="http://pogledaj.to/wp-content/uploads/2017/10/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4688"/>
            <a:ext cx="58102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Slikovni rezultat za vedran mimica the berlage aff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83466"/>
            <a:ext cx="58102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OFIS </a:t>
            </a:r>
            <a:r>
              <a:rPr lang="hr-H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arhitekti/ </a:t>
            </a:r>
            <a:r>
              <a:rPr lang="hr-HR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Slovenija</a:t>
            </a:r>
            <a:endParaRPr lang="hr-H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eđunarodni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ugled stekli stalnim istraživanjem arhitektonskih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formi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Ured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1996. osnovali Špela Videčnik i Rok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Oman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jihovi </a:t>
            </a:r>
            <a:r>
              <a:rPr lang="vi-VN" dirty="0"/>
              <a:t>projekti uključuju zgradu socijalnog stanovanja u Izoli, nogometni stadion Bate Borisov u Bjelorusiji, Kulturni centar europskih svemirskih tehnologija u Vitanju te planinarska skloništa u slovenskim </a:t>
            </a:r>
            <a:r>
              <a:rPr lang="vi-VN" dirty="0" smtClean="0"/>
              <a:t>Alpama</a:t>
            </a:r>
            <a:endParaRPr lang="hr-HR" dirty="0" smtClean="0"/>
          </a:p>
          <a:p>
            <a:r>
              <a:rPr lang="vi-VN" dirty="0" smtClean="0"/>
              <a:t>Dobitnici </a:t>
            </a:r>
            <a:r>
              <a:rPr lang="vi-VN" dirty="0"/>
              <a:t>su brojnih priznanja i nagrada, poput Plečnikove nagrade, nagrade portala Archdaily Building of the Year, a za prestižnu su nagradu Mies van der Rohe nominirani čak šest </a:t>
            </a:r>
            <a:r>
              <a:rPr lang="vi-VN" dirty="0" smtClean="0"/>
              <a:t>puta </a:t>
            </a:r>
            <a:endParaRPr lang="hr-HR" dirty="0" smtClean="0"/>
          </a:p>
          <a:p>
            <a:r>
              <a:rPr lang="vi-VN" dirty="0" smtClean="0"/>
              <a:t>Trenutno </a:t>
            </a:r>
            <a:r>
              <a:rPr lang="vi-VN" dirty="0"/>
              <a:t>predaju na Poslijediplomskom studiju dizajna Sveučilišta </a:t>
            </a:r>
            <a:r>
              <a:rPr lang="vi-VN" dirty="0" smtClean="0"/>
              <a:t>Harvard</a:t>
            </a:r>
            <a:endParaRPr lang="hr-HR" dirty="0"/>
          </a:p>
        </p:txBody>
      </p:sp>
      <p:pic>
        <p:nvPicPr>
          <p:cNvPr id="15364" name="Picture 4" descr="Povezana sli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37712" cy="58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OFIS </a:t>
            </a:r>
            <a:r>
              <a:rPr lang="hr-H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arhitekti/ </a:t>
            </a:r>
            <a:r>
              <a:rPr lang="hr-HR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Slovenija</a:t>
            </a:r>
            <a:endParaRPr lang="hr-H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zgrad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socijalnog stanovanja u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Izoli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ješenja balkona kako bi spriječili ljude da ih zagrađuju i nagrđuju</a:t>
            </a:r>
          </a:p>
          <a:p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Studentski stanovi u Parizu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2" name="Picture 2" descr="Slikovni rezultat za ofis arhitekti izo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24761" cy="63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likovni rezultat za ofis arhitekti paris student apart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213" y="0"/>
            <a:ext cx="1086813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Slikovni rezultat za ofis arhitekti paris student apart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650" y="0"/>
            <a:ext cx="10825007" cy="72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OFIS </a:t>
            </a:r>
            <a:r>
              <a:rPr lang="hr-H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arhitekti/ </a:t>
            </a:r>
            <a:r>
              <a:rPr lang="hr-HR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Slovenija</a:t>
            </a:r>
            <a:endParaRPr lang="hr-H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vi-VN" dirty="0" smtClean="0"/>
              <a:t>ogometni </a:t>
            </a:r>
            <a:r>
              <a:rPr lang="vi-VN" dirty="0"/>
              <a:t>stadion Bate Borisov u </a:t>
            </a:r>
            <a:r>
              <a:rPr lang="vi-VN" dirty="0" smtClean="0"/>
              <a:t>Bjelorusiji</a:t>
            </a:r>
            <a:endParaRPr lang="hr-HR" dirty="0" smtClean="0"/>
          </a:p>
          <a:p>
            <a:r>
              <a:rPr lang="vi-VN" dirty="0" smtClean="0"/>
              <a:t>Kulturni </a:t>
            </a:r>
            <a:r>
              <a:rPr lang="vi-VN" dirty="0"/>
              <a:t>centar europskih svemirskih tehnologija u Vitanju </a:t>
            </a:r>
            <a:endParaRPr lang="hr-HR" dirty="0"/>
          </a:p>
          <a:p>
            <a:endParaRPr lang="hr-HR" dirty="0" smtClean="0"/>
          </a:p>
          <a:p>
            <a:r>
              <a:rPr lang="vi-VN" dirty="0" smtClean="0"/>
              <a:t>planinarska </a:t>
            </a:r>
            <a:r>
              <a:rPr lang="vi-VN" dirty="0"/>
              <a:t>skloništa u slovenskim Alpama</a:t>
            </a:r>
            <a:endParaRPr lang="hr-HR" dirty="0"/>
          </a:p>
          <a:p>
            <a:endParaRPr lang="hr-HR" dirty="0"/>
          </a:p>
        </p:txBody>
      </p:sp>
      <p:pic>
        <p:nvPicPr>
          <p:cNvPr id="19458" name="Picture 2" descr="Slikovni rezultat za ofis arhitekti stadion boris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8221"/>
            <a:ext cx="77914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Slikovni rezultat za ofis arhitekti stadion boris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2" y="1688221"/>
            <a:ext cx="8131394" cy="54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Slikovni rezultat za ofis arhitekti kulturni cen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4" y="1677290"/>
            <a:ext cx="9324528" cy="54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Slikovni rezultat za ofis arhitekti kulturni cent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4" y="1699581"/>
            <a:ext cx="9324528" cy="62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OFIS </a:t>
            </a:r>
            <a:r>
              <a:rPr lang="hr-H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arhitekti/ </a:t>
            </a:r>
            <a:r>
              <a:rPr lang="hr-HR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Slovenija</a:t>
            </a:r>
            <a:endParaRPr lang="hr-H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Alpine 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hut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Planinarska</a:t>
            </a:r>
          </a:p>
          <a:p>
            <a:pPr marL="0" indent="0">
              <a:buNone/>
            </a:pP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skloništa</a:t>
            </a:r>
          </a:p>
          <a:p>
            <a:pPr marL="0" indent="0">
              <a:buNone/>
            </a:pP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krenuli</a:t>
            </a:r>
          </a:p>
          <a:p>
            <a:pPr marL="0" indent="0">
              <a:buNone/>
            </a:pP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od studentskih</a:t>
            </a:r>
          </a:p>
          <a:p>
            <a:pPr marL="0" indent="0">
              <a:buNone/>
            </a:pP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radova)</a:t>
            </a:r>
          </a:p>
        </p:txBody>
      </p:sp>
      <p:pic>
        <p:nvPicPr>
          <p:cNvPr id="18434" name="Picture 2" descr="Slikovni rezultat za ofis arhitekti alpine h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likovni rezultat za ofis arhitekti alpine h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6337548" cy="31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likovni rezultat za ofis arhitekti students wor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921"/>
            <a:ext cx="9397380" cy="52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5" y="-847503"/>
            <a:ext cx="7791450" cy="7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OFIS arhitekti/ </a:t>
            </a:r>
            <a:r>
              <a:rPr lang="hr-HR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Mikroarhitektura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Istraživanja</a:t>
            </a:r>
          </a:p>
          <a:p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6" name="Picture 2" descr="Slikovni rezultat za ofis arhitekti biva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743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likovni rezultat za ofis arhitekti biv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148" y="1564040"/>
            <a:ext cx="10786704" cy="53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Slikovni rezultat za ofis arhitekti biv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683568"/>
            <a:ext cx="6841445" cy="100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OFIS arhitekti/ </a:t>
            </a:r>
            <a:r>
              <a:rPr lang="hr-HR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Knjižnica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8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807871" cy="40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Slikovni rezultat za ofis arhitekti biv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1" y="1687096"/>
            <a:ext cx="69532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likovni rezultat za ofis arhitekti biva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5" y="-2038229"/>
            <a:ext cx="7150241" cy="107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Slikovni rezultat za ofis arhitekti biv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1400"/>
            <a:ext cx="11175147" cy="74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Jedan od njihovih profesora im je rekao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želite biti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arhitekt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morate odbiti prvi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koji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možete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zaraditi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novca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Arhitekti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poslušali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savjet profesora i hrabro odbili prvi potencijalni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Umjesto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toga su se posvetili jednom domaćem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natječaj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svjetionik na Kanarskim </a:t>
            </a:r>
            <a:r>
              <a:rPr lang="vi-V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hr-HR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tocima</a:t>
            </a:r>
            <a:endParaRPr lang="hr-H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deju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arhetipskom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tornju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doveli su u pitanje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predložili konzolnu konstrukciju koja bi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sjedila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rubu litice kao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uljna lampa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Prijedlog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dobio prvu nagradu i donio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internacionalno priznanje, bez obzira na to što nikada nije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izgrađen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://www.aabh.ba/media/2104/rcr-arquitectes-pritzker-prize-2017-22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937" y="434450"/>
            <a:ext cx="11222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etalocus.es/sites/all/modules/copyprevention/transpa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rcr architects lighthouse canari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937" y="-136525"/>
            <a:ext cx="10896575" cy="790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njih je dizajn zajednički proces: „Jedan nacrta liniju, a drugi je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nastavi“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www.metalocus.es/sites/all/modules/copyprevention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etalocus.es/sites/all/modules/copyprevention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rcr architects sketch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7469"/>
            <a:ext cx="2836750" cy="20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ovni rezultat za rcr architects sketch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8" y="2924944"/>
            <a:ext cx="4838286" cy="34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likovni rezultat za rcr architects sketc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7" y="2420888"/>
            <a:ext cx="8070513" cy="42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„Les 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Cols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restoran u </a:t>
            </a:r>
            <a:r>
              <a:rPr lang="hr-H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Olotu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2002. g.</a:t>
            </a: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Agrarna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ljusku iz 17. stoljeća u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kontrastu sa sjajnim, zlatnim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nterijerom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6600"/>
            <a:ext cx="7229624" cy="39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projektirali „El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Petit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Comte” dječji vrtić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Španjolskoj,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arhitekti su primijetili da djeca često rukama diraju zidove dok hodaju, pa su dizajnirali plohu od raznobojnih rotirajućih cijevi koje dozvoljavaju djeci da imaju interakciju sa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zgradom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5" y="824734"/>
            <a:ext cx="83439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rcr arquitectes kindergar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416" y="-125903"/>
            <a:ext cx="10512921" cy="69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 </a:t>
            </a:r>
            <a:r>
              <a:rPr lang="vi-VN" dirty="0" smtClean="0"/>
              <a:t>Za </a:t>
            </a:r>
            <a:r>
              <a:rPr lang="vi-VN" dirty="0"/>
              <a:t>nas, arhitektura nije uređaj koji možete koristiti, već nešto što potiče </a:t>
            </a:r>
            <a:r>
              <a:rPr lang="vi-VN" dirty="0" smtClean="0"/>
              <a:t>emocije</a:t>
            </a:r>
            <a:r>
              <a:rPr lang="hr-HR" dirty="0" smtClean="0"/>
              <a:t>”</a:t>
            </a:r>
          </a:p>
          <a:p>
            <a:endParaRPr lang="hr-HR" dirty="0"/>
          </a:p>
          <a:p>
            <a:r>
              <a:rPr lang="vi-VN" dirty="0" smtClean="0"/>
              <a:t>Oni </a:t>
            </a:r>
            <a:r>
              <a:rPr lang="vi-VN" dirty="0"/>
              <a:t>traže vezu između vanjskog i </a:t>
            </a:r>
            <a:r>
              <a:rPr lang="vi-VN" dirty="0" smtClean="0"/>
              <a:t>unut</a:t>
            </a:r>
            <a:r>
              <a:rPr lang="hr-HR" dirty="0" smtClean="0"/>
              <a:t>ar</a:t>
            </a:r>
            <a:r>
              <a:rPr lang="vi-VN" dirty="0" smtClean="0"/>
              <a:t>njeg</a:t>
            </a:r>
            <a:r>
              <a:rPr lang="vi-VN" dirty="0"/>
              <a:t>, čiji je rezultat arhitektura koja je emotivna i </a:t>
            </a:r>
            <a:r>
              <a:rPr lang="vi-VN" dirty="0" smtClean="0"/>
              <a:t>eksperimentalna</a:t>
            </a:r>
            <a:endParaRPr lang="hr-HR" dirty="0" smtClean="0"/>
          </a:p>
          <a:p>
            <a:endParaRPr lang="hr-HR" dirty="0"/>
          </a:p>
          <a:p>
            <a:r>
              <a:rPr lang="vi-VN" dirty="0" smtClean="0"/>
              <a:t> </a:t>
            </a:r>
            <a:r>
              <a:rPr lang="vi-VN" dirty="0"/>
              <a:t>Stvaraju univerzalni identitet korištenjem materijala poput recikliranog čelika i </a:t>
            </a:r>
            <a:r>
              <a:rPr lang="vi-VN" dirty="0" smtClean="0"/>
              <a:t>plastike</a:t>
            </a:r>
            <a:endParaRPr lang="hr-HR" dirty="0"/>
          </a:p>
        </p:txBody>
      </p:sp>
      <p:pic>
        <p:nvPicPr>
          <p:cNvPr id="7170" name="Picture 2" descr="Slikovni rezultat za rcr arquitectes du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62293" cy="43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" y="1682532"/>
            <a:ext cx="9259788" cy="46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likovni rezultat za rcr arquitectes bri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" y="1711272"/>
            <a:ext cx="5489250" cy="54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RCR </a:t>
            </a:r>
            <a:r>
              <a:rPr lang="hr-HR" dirty="0" err="1"/>
              <a:t>arquitectes</a:t>
            </a:r>
            <a:r>
              <a:rPr lang="hr-HR" dirty="0"/>
              <a:t>/ </a:t>
            </a:r>
            <a:r>
              <a:rPr lang="hr-HR" sz="3600" dirty="0"/>
              <a:t>Španjolska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Les </a:t>
            </a:r>
            <a:r>
              <a:rPr lang="hr-HR" dirty="0" err="1" smtClean="0"/>
              <a:t>Cols</a:t>
            </a:r>
            <a:r>
              <a:rPr lang="hr-HR" dirty="0" smtClean="0"/>
              <a:t> Paviljoni</a:t>
            </a:r>
            <a:endParaRPr lang="hr-HR" dirty="0"/>
          </a:p>
        </p:txBody>
      </p:sp>
      <p:pic>
        <p:nvPicPr>
          <p:cNvPr id="8194" name="Picture 2" descr="Slikovni rezultat za rcr arquitectes na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61015" cy="61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13" y="1651330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282</TotalTime>
  <Words>1496</Words>
  <Application>Microsoft Office PowerPoint</Application>
  <PresentationFormat>Prikaz na zaslonu (4:3)</PresentationFormat>
  <Paragraphs>154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Izvršno</vt:lpstr>
      <vt:lpstr>Dani Orisa 2017</vt:lpstr>
      <vt:lpstr>Oris, časopis i Kuća arhitekture</vt:lpstr>
      <vt:lpstr>RCR arquitectes/ Španjolska</vt:lpstr>
      <vt:lpstr>RCR arquitectes/ Španjolska</vt:lpstr>
      <vt:lpstr>RCR arquitectes/ Španjolska</vt:lpstr>
      <vt:lpstr>RCR arquitectes/ Španjolska</vt:lpstr>
      <vt:lpstr>RCR arquitectes/ Španjolska</vt:lpstr>
      <vt:lpstr>RCR arquitectes/ Španjolska</vt:lpstr>
      <vt:lpstr>RCR arquitectes/ Španjolska</vt:lpstr>
      <vt:lpstr>RCR arquitectes/ Španjolska</vt:lpstr>
      <vt:lpstr>RCR arquitectes/ Španjolska</vt:lpstr>
      <vt:lpstr>Architecten de Vylder Vinck Taillieu/ Belgija</vt:lpstr>
      <vt:lpstr>Architecten de Vylder Vinck Taillieu/ Belgija</vt:lpstr>
      <vt:lpstr>Architecten de Vylder Vinck Taillieu/ Belgija</vt:lpstr>
      <vt:lpstr>Krešimir Damjanović/ Hrvatska</vt:lpstr>
      <vt:lpstr>PowerPointova prezentacija</vt:lpstr>
      <vt:lpstr>Nagrada Shinkenchiku</vt:lpstr>
      <vt:lpstr>Go Hasegawa/ Japan</vt:lpstr>
      <vt:lpstr>Go Hasegawa/ Japan</vt:lpstr>
      <vt:lpstr>Go Hasegawa/ Japan</vt:lpstr>
      <vt:lpstr>Go Hasegawa/ Japan</vt:lpstr>
      <vt:lpstr>Go Hasegawa/ Japan</vt:lpstr>
      <vt:lpstr>Go Hasegawa/ Japan</vt:lpstr>
      <vt:lpstr>Go Hasegawa/ Japan</vt:lpstr>
      <vt:lpstr>Go Hasegawa/ Japan</vt:lpstr>
      <vt:lpstr>Walter Angonese/ Italija</vt:lpstr>
      <vt:lpstr>Schmidt Hammer Lassen Architects/ Danska</vt:lpstr>
      <vt:lpstr>Schmidt Hammer Lassen Architects/ Danska</vt:lpstr>
      <vt:lpstr>Schmidt Hammer Lassen Architects/ Danska</vt:lpstr>
      <vt:lpstr>EASA</vt:lpstr>
      <vt:lpstr>Vedran Mimica</vt:lpstr>
      <vt:lpstr>Vedran Mimica</vt:lpstr>
      <vt:lpstr>OFIS arhitekti/ Slovenija</vt:lpstr>
      <vt:lpstr>OFIS arhitekti/ Slovenija</vt:lpstr>
      <vt:lpstr>OFIS arhitekti/ Slovenija</vt:lpstr>
      <vt:lpstr>OFIS arhitekti/ Slovenija</vt:lpstr>
      <vt:lpstr>OFIS arhitekti/ Slovenija</vt:lpstr>
      <vt:lpstr>OFIS arhitekti/ Slovenija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Orisa 2017</dc:title>
  <dc:creator>Nevenka</dc:creator>
  <cp:lastModifiedBy>Nevenka</cp:lastModifiedBy>
  <cp:revision>31</cp:revision>
  <dcterms:created xsi:type="dcterms:W3CDTF">2017-10-16T10:02:51Z</dcterms:created>
  <dcterms:modified xsi:type="dcterms:W3CDTF">2017-10-20T22:48:35Z</dcterms:modified>
</cp:coreProperties>
</file>